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89" r:id="rId4"/>
    <p:sldId id="310" r:id="rId5"/>
    <p:sldId id="311" r:id="rId6"/>
    <p:sldId id="306" r:id="rId7"/>
    <p:sldId id="307" r:id="rId8"/>
    <p:sldId id="308" r:id="rId9"/>
    <p:sldId id="309" r:id="rId10"/>
    <p:sldId id="312" r:id="rId11"/>
    <p:sldId id="315" r:id="rId12"/>
    <p:sldId id="278" r:id="rId13"/>
    <p:sldId id="316" r:id="rId14"/>
    <p:sldId id="329" r:id="rId15"/>
    <p:sldId id="327" r:id="rId16"/>
    <p:sldId id="330" r:id="rId17"/>
    <p:sldId id="284" r:id="rId18"/>
    <p:sldId id="313" r:id="rId19"/>
    <p:sldId id="279" r:id="rId20"/>
    <p:sldId id="280" r:id="rId21"/>
    <p:sldId id="281" r:id="rId22"/>
    <p:sldId id="285" r:id="rId23"/>
    <p:sldId id="282" r:id="rId24"/>
    <p:sldId id="340" r:id="rId25"/>
    <p:sldId id="295" r:id="rId26"/>
    <p:sldId id="314" r:id="rId27"/>
    <p:sldId id="29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766"/>
    <a:srgbClr val="F8DA4D"/>
    <a:srgbClr val="48CEC8"/>
    <a:srgbClr val="52D0CA"/>
    <a:srgbClr val="42C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134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F13E-F6D8-4D26-BFC1-0A21FD494D2B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CCF04-72EA-4CAA-B92D-F754AEF2E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2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7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4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7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3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7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78C9-BB4A-EF4E-899A-11AFB524916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58D0E-3425-954F-B795-37A3A292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arlcheo.com/startcod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9045" y="1657031"/>
            <a:ext cx="7952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cs typeface="Times New Roman"/>
              </a:rPr>
              <a:t>PYTHON 101</a:t>
            </a:r>
            <a:endParaRPr lang="en-US" sz="8800" b="1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045" y="5116468"/>
            <a:ext cx="312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Jon-Cody Sokoll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Data Scientist, Deloitte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6" y="683553"/>
            <a:ext cx="3129300" cy="3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648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Touch on fundamental Python programming techniques and tools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Discuss 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1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172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/>
              <a:t>Touch on fundamental Python programming techniques and tools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Discuss 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44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7" name="Oval 6"/>
          <p:cNvSpPr/>
          <p:nvPr/>
        </p:nvSpPr>
        <p:spPr bwMode="auto">
          <a:xfrm>
            <a:off x="3913633" y="3939960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589045" y="2132337"/>
            <a:ext cx="3681530" cy="216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dirty="0"/>
              <a:t>Data Scientists use </a:t>
            </a:r>
            <a:r>
              <a:rPr lang="en-US" b="1" u="sng" dirty="0"/>
              <a:t>data mining </a:t>
            </a:r>
            <a:r>
              <a:rPr lang="en-US" dirty="0"/>
              <a:t>techniques to generate new insights that increase efficiencies / give businesses a competitive advantage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264483" y="4290810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4649310" y="4675637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4117134" y="4912282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25587" y="3917099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Oval 13"/>
          <p:cNvSpPr/>
          <p:nvPr/>
        </p:nvSpPr>
        <p:spPr bwMode="auto">
          <a:xfrm>
            <a:off x="6376437" y="4267949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6761264" y="4652776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Subtitle 2"/>
          <p:cNvSpPr txBox="1">
            <a:spLocks/>
          </p:cNvSpPr>
          <p:nvPr/>
        </p:nvSpPr>
        <p:spPr bwMode="auto">
          <a:xfrm>
            <a:off x="6293069" y="4870771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73913" y="2372558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Oval 17"/>
          <p:cNvSpPr/>
          <p:nvPr/>
        </p:nvSpPr>
        <p:spPr bwMode="auto">
          <a:xfrm>
            <a:off x="5324763" y="2723408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5709590" y="3108235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Subtitle 2"/>
          <p:cNvSpPr txBox="1">
            <a:spLocks/>
          </p:cNvSpPr>
          <p:nvPr/>
        </p:nvSpPr>
        <p:spPr bwMode="auto">
          <a:xfrm>
            <a:off x="5280291" y="328695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3511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MY DEFINITION</a:t>
            </a:r>
            <a:endParaRPr lang="en-US" sz="4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00" y="1358602"/>
            <a:ext cx="4273641" cy="1282092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2" idx="1"/>
          </p:cNvCxnSpPr>
          <p:nvPr/>
        </p:nvCxnSpPr>
        <p:spPr>
          <a:xfrm flipH="1">
            <a:off x="3913634" y="1999648"/>
            <a:ext cx="360266" cy="243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 bwMode="auto">
          <a:xfrm>
            <a:off x="2063084" y="2648411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1" name="Oval 10"/>
          <p:cNvSpPr/>
          <p:nvPr/>
        </p:nvSpPr>
        <p:spPr bwMode="auto">
          <a:xfrm>
            <a:off x="2413934" y="2999261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2798761" y="3384088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2316383" y="3685565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Programming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75038" y="2625550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5" name="Oval 14"/>
          <p:cNvSpPr/>
          <p:nvPr/>
        </p:nvSpPr>
        <p:spPr bwMode="auto">
          <a:xfrm>
            <a:off x="4525888" y="2976400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4910715" y="3361227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4453667" y="3660842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3364" y="1081009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9" name="Oval 18"/>
          <p:cNvSpPr/>
          <p:nvPr/>
        </p:nvSpPr>
        <p:spPr bwMode="auto">
          <a:xfrm>
            <a:off x="3474214" y="1431859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0" name="Oval 19"/>
          <p:cNvSpPr/>
          <p:nvPr/>
        </p:nvSpPr>
        <p:spPr bwMode="auto">
          <a:xfrm>
            <a:off x="3859041" y="1816686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Subtitle 2"/>
          <p:cNvSpPr txBox="1">
            <a:spLocks/>
          </p:cNvSpPr>
          <p:nvPr/>
        </p:nvSpPr>
        <p:spPr bwMode="auto">
          <a:xfrm>
            <a:off x="3363632" y="1986965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Business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97547" y="1077791"/>
            <a:ext cx="2468880" cy="2468880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9" name="Oval 28"/>
          <p:cNvSpPr/>
          <p:nvPr/>
        </p:nvSpPr>
        <p:spPr bwMode="auto">
          <a:xfrm>
            <a:off x="1448397" y="1428641"/>
            <a:ext cx="1767181" cy="1767181"/>
          </a:xfrm>
          <a:prstGeom prst="ellipse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Oval 29"/>
          <p:cNvSpPr/>
          <p:nvPr/>
        </p:nvSpPr>
        <p:spPr bwMode="auto">
          <a:xfrm>
            <a:off x="1833224" y="1813468"/>
            <a:ext cx="997527" cy="997527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2" name="Oval 31"/>
          <p:cNvSpPr/>
          <p:nvPr/>
        </p:nvSpPr>
        <p:spPr bwMode="auto">
          <a:xfrm>
            <a:off x="3180867" y="4353448"/>
            <a:ext cx="2468880" cy="2468880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3" name="Oval 32"/>
          <p:cNvSpPr/>
          <p:nvPr/>
        </p:nvSpPr>
        <p:spPr bwMode="auto">
          <a:xfrm>
            <a:off x="3531717" y="4704298"/>
            <a:ext cx="1767181" cy="1767181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4" name="Oval 33"/>
          <p:cNvSpPr/>
          <p:nvPr/>
        </p:nvSpPr>
        <p:spPr bwMode="auto">
          <a:xfrm>
            <a:off x="3916544" y="5089125"/>
            <a:ext cx="997527" cy="997527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5" name="Subtitle 2"/>
          <p:cNvSpPr txBox="1">
            <a:spLocks/>
          </p:cNvSpPr>
          <p:nvPr/>
        </p:nvSpPr>
        <p:spPr bwMode="auto">
          <a:xfrm>
            <a:off x="3422239" y="5231634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Machine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Learning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149182" y="1081009"/>
            <a:ext cx="2468880" cy="24688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9" name="Oval 38"/>
          <p:cNvSpPr/>
          <p:nvPr/>
        </p:nvSpPr>
        <p:spPr bwMode="auto">
          <a:xfrm>
            <a:off x="5500032" y="1431859"/>
            <a:ext cx="1767181" cy="17671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0" name="Oval 39"/>
          <p:cNvSpPr/>
          <p:nvPr/>
        </p:nvSpPr>
        <p:spPr bwMode="auto">
          <a:xfrm>
            <a:off x="5884859" y="1816686"/>
            <a:ext cx="997527" cy="997527"/>
          </a:xfrm>
          <a:prstGeom prst="ellipse">
            <a:avLst/>
          </a:prstGeom>
          <a:solidFill>
            <a:schemeClr val="accent6">
              <a:lumMod val="75000"/>
              <a:alpha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1" name="Subtitle 2"/>
          <p:cNvSpPr txBox="1">
            <a:spLocks/>
          </p:cNvSpPr>
          <p:nvPr/>
        </p:nvSpPr>
        <p:spPr bwMode="auto">
          <a:xfrm>
            <a:off x="1356552" y="196155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Data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Warehousing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 bwMode="auto">
          <a:xfrm>
            <a:off x="5389450" y="2118403"/>
            <a:ext cx="1988343" cy="4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Visualization</a:t>
            </a: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614490" y="3064177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28338" y="1032775"/>
            <a:ext cx="914400" cy="914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23667" y="4717263"/>
            <a:ext cx="914400" cy="914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35534" y="3940134"/>
            <a:ext cx="914400" cy="914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961191" y="749737"/>
            <a:ext cx="914400" cy="914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06870" y="3011229"/>
            <a:ext cx="914400" cy="9144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321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 DATA SCIENTIST?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21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ROLE:</a:t>
            </a:r>
            <a:endParaRPr lang="en-US" sz="4000" b="1" dirty="0"/>
          </a:p>
        </p:txBody>
      </p:sp>
      <p:pic>
        <p:nvPicPr>
          <p:cNvPr id="2050" name="Picture 2" descr="data-scientist-info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5" y="2228858"/>
            <a:ext cx="7952104" cy="32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5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WHO DO DATA SCIENTISTS WORK WITH?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1441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TEAM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1" y="2268370"/>
            <a:ext cx="8029128" cy="2847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5184308"/>
            <a:ext cx="2048909" cy="1201085"/>
          </a:xfrm>
          <a:prstGeom prst="rect">
            <a:avLst/>
          </a:prstGeom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73" y="5345291"/>
            <a:ext cx="758143" cy="52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3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6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HOW DO DATA SCIENTISTS ADD VALUE?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5" y="1315523"/>
            <a:ext cx="2674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VALUE ADD</a:t>
            </a:r>
            <a:endParaRPr lang="en-US" sz="4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89045" y="2023409"/>
            <a:ext cx="795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Predicting the bad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Identifying the good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Automating existing processes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7624" y="3984689"/>
            <a:ext cx="5343525" cy="220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58127" y="4313037"/>
            <a:ext cx="1360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Supervised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00756" y="5375390"/>
            <a:ext cx="164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Unsupervised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21724" y="3544845"/>
            <a:ext cx="1366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Categorical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23953" y="3549606"/>
            <a:ext cx="1398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Continuous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02168" y="4328426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52763" y="432842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0975" y="539077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55928" y="5390779"/>
            <a:ext cx="219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Dimension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675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</a:rPr>
              <a:t>WHAT IS THE DATA SCIENCE WORKFLOW?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829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prstClr val="black"/>
                </a:solidFill>
              </a:rPr>
              <a:t>WORKFLOW</a:t>
            </a:r>
            <a:endParaRPr lang="en-US" sz="4000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Define the problem / question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Identify and collect data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Explore and prepare data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Build and evaluate model</a:t>
            </a:r>
          </a:p>
          <a:p>
            <a:pPr marL="342900" indent="-342900">
              <a:buFont typeface="Wingdings" panose="05000000000000000000" pitchFamily="2" charset="2"/>
              <a:buChar char="¨"/>
            </a:pPr>
            <a:r>
              <a:rPr lang="en-US" sz="2000" dirty="0" smtClean="0">
                <a:solidFill>
                  <a:prstClr val="black"/>
                </a:solidFill>
              </a:rPr>
              <a:t>Communicate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1" y="4170429"/>
            <a:ext cx="5746314" cy="21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48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3" y="4241525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7" y="3141519"/>
            <a:ext cx="2005711" cy="10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07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ABOUT ME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371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WECOME!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045" y="2178844"/>
            <a:ext cx="795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Here’s a bit about me: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60539" y="3167146"/>
            <a:ext cx="75873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Name:</a:t>
            </a:r>
            <a:r>
              <a:rPr lang="en-US" sz="2000" dirty="0"/>
              <a:t> </a:t>
            </a:r>
            <a:r>
              <a:rPr lang="en-US" sz="2000" dirty="0" smtClean="0"/>
              <a:t>Jon-Cody Sokoll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Background: </a:t>
            </a:r>
            <a:r>
              <a:rPr lang="en-US" sz="2000" dirty="0" smtClean="0"/>
              <a:t>Rhodes College, American Institutes for Research, Deloitte</a:t>
            </a:r>
          </a:p>
          <a:p>
            <a:endParaRPr lang="en-US" sz="2000" b="1" dirty="0"/>
          </a:p>
          <a:p>
            <a:r>
              <a:rPr lang="en-US" sz="2000" b="1" dirty="0"/>
              <a:t>Fun </a:t>
            </a:r>
            <a:r>
              <a:rPr lang="en-US" sz="2000" b="1" dirty="0" smtClean="0"/>
              <a:t>Fact: </a:t>
            </a:r>
            <a:r>
              <a:rPr lang="en-US" sz="2000" dirty="0" smtClean="0"/>
              <a:t>Moonlight bread baker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3004457"/>
            <a:ext cx="7952104" cy="22595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48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Merging and enhancing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Building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66" y="3958765"/>
            <a:ext cx="2360463" cy="491764"/>
          </a:xfrm>
          <a:prstGeom prst="rect">
            <a:avLst/>
          </a:prstGeom>
        </p:spPr>
      </p:pic>
      <p:pic>
        <p:nvPicPr>
          <p:cNvPr id="1026" name="Picture 2" descr="Image result for python sci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003" y="4556787"/>
            <a:ext cx="2037914" cy="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3" y="4241525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7" y="3141519"/>
            <a:ext cx="2005711" cy="10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248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3930" y="2023407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53930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Exploration / Visualization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Merging and enhancing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Building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083624" y="5662731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Exploratory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Plotting and graphing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Dashboard creation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66" y="3958765"/>
            <a:ext cx="2360463" cy="491764"/>
          </a:xfrm>
          <a:prstGeom prst="rect">
            <a:avLst/>
          </a:prstGeom>
        </p:spPr>
      </p:pic>
      <p:pic>
        <p:nvPicPr>
          <p:cNvPr id="1026" name="Picture 2" descr="Image result for python sci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003" y="4556787"/>
            <a:ext cx="2037914" cy="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3" y="4241525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7" y="3141519"/>
            <a:ext cx="2005711" cy="10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tplotlib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71" y="4158474"/>
            <a:ext cx="2149555" cy="3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930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bokeh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90" y="4756680"/>
            <a:ext cx="1751738" cy="769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5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3141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OTHER TOOLS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3930" y="2023407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53930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Exploration / Visualization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Database Queries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eb Scraping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API Calls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Merging and enhancing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Building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083624" y="5662731"/>
            <a:ext cx="248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Exploratory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Plotting and graphing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Dashboard creation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6146" name="Picture 2" descr="Image result for ph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0" y="3778750"/>
            <a:ext cx="1173988" cy="80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icrosoft acces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00" y="2893974"/>
            <a:ext cx="1481836" cy="9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82" y="4458792"/>
            <a:ext cx="716199" cy="825856"/>
          </a:xfrm>
          <a:prstGeom prst="rect">
            <a:avLst/>
          </a:prstGeom>
        </p:spPr>
      </p:pic>
      <p:pic>
        <p:nvPicPr>
          <p:cNvPr id="29" name="Picture 8" descr="Image result for 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095" y="4722886"/>
            <a:ext cx="1017003" cy="7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39" y="4722886"/>
            <a:ext cx="1017003" cy="7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6" name="Picture 12" descr="Image result for sa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54" y="4214358"/>
            <a:ext cx="1178827" cy="4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665" y="2854275"/>
            <a:ext cx="1222406" cy="1222406"/>
          </a:xfrm>
          <a:prstGeom prst="rect">
            <a:avLst/>
          </a:prstGeom>
        </p:spPr>
      </p:pic>
      <p:pic>
        <p:nvPicPr>
          <p:cNvPr id="6164" name="Picture 20" descr="Image result for matla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82" y="3329892"/>
            <a:ext cx="2523919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Image result for d3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27" y="2955486"/>
            <a:ext cx="630758" cy="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Image result for qlik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18" y="2994702"/>
            <a:ext cx="1242243" cy="3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Image result for charts.js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51" y="4536600"/>
            <a:ext cx="1094754" cy="11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Image result for microstrateg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89" y="3728977"/>
            <a:ext cx="2148460" cy="3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Image result for tableau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4120754"/>
            <a:ext cx="2066388" cy="42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416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EXAMPLE PROJECT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589045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1487" y="2023409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53930" y="2023407"/>
            <a:ext cx="2487219" cy="46132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9045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Querying / </a:t>
            </a:r>
          </a:p>
          <a:p>
            <a:pPr algn="ctr"/>
            <a:r>
              <a:rPr lang="en-US" sz="2000" b="1" dirty="0" smtClean="0"/>
              <a:t>Collection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21487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Manipulation / Modeling 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53930" y="2126728"/>
            <a:ext cx="248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Exploration / Visualization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9044" y="5668504"/>
            <a:ext cx="248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Web Scraping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1486" y="5668503"/>
            <a:ext cx="2487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Munging and wrangling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083624" y="5662731"/>
            <a:ext cx="2487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/>
              <a:t>Dashboard creation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4" y="3004818"/>
            <a:ext cx="2531806" cy="10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ableau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05" y="3221108"/>
            <a:ext cx="2247382" cy="4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6" y="3950435"/>
            <a:ext cx="2264501" cy="1119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" y="5168621"/>
            <a:ext cx="2340090" cy="3758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3915393"/>
            <a:ext cx="1999779" cy="1603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232" y="4074421"/>
            <a:ext cx="2394824" cy="12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0418"/>
            <a:ext cx="9144000" cy="6998971"/>
          </a:xfrm>
          <a:prstGeom prst="rect">
            <a:avLst/>
          </a:prstGeom>
          <a:solidFill>
            <a:srgbClr val="F8DA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1923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CODING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9532"/>
            <a:ext cx="9144000" cy="6998971"/>
          </a:xfrm>
          <a:prstGeom prst="rect">
            <a:avLst/>
          </a:prstGeom>
          <a:solidFill>
            <a:srgbClr val="EA27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Q &amp; A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4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172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/>
              <a:t>Touch on fundamental Python programming techniques and tools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 smtClean="0"/>
              <a:t>Discuss </a:t>
            </a:r>
            <a:r>
              <a:rPr lang="en-US" sz="2000" dirty="0"/>
              <a:t>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solve.</a:t>
            </a:r>
          </a:p>
          <a:p>
            <a:pPr marL="342900" indent="-342900">
              <a:buFont typeface="Wingdings" panose="05000000000000000000" pitchFamily="2" charset="2"/>
              <a:buChar char="þ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14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0418"/>
            <a:ext cx="9144000" cy="6998971"/>
          </a:xfrm>
          <a:prstGeom prst="rect">
            <a:avLst/>
          </a:prstGeom>
          <a:solidFill>
            <a:srgbClr val="F8DA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1923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CODING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ABOUT YOU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4795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BEFORE WE DIVE IN…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9045" y="2178844"/>
            <a:ext cx="795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Let’s talk a bit about you!</a:t>
            </a:r>
          </a:p>
          <a:p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57566" y="4332513"/>
            <a:ext cx="795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"/>
            </a:pPr>
            <a:r>
              <a:rPr lang="en-US" dirty="0" smtClean="0"/>
              <a:t>Current activities</a:t>
            </a:r>
          </a:p>
          <a:p>
            <a:pPr marL="342900" indent="-342900">
              <a:buFont typeface="Wingdings" charset="2"/>
              <a:buChar char=""/>
            </a:pPr>
            <a:r>
              <a:rPr lang="en-US" dirty="0" smtClean="0"/>
              <a:t>Future goals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9045" y="3135084"/>
            <a:ext cx="7952104" cy="2656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1425" y="3055241"/>
            <a:ext cx="75873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Name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What brings you to GA?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Fun Fact</a:t>
            </a:r>
          </a:p>
        </p:txBody>
      </p:sp>
    </p:spTree>
    <p:extLst>
      <p:ext uri="{BB962C8B-B14F-4D97-AF65-F5344CB8AC3E}">
        <p14:creationId xmlns:p14="http://schemas.microsoft.com/office/powerpoint/2010/main" val="29591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1724"/>
            <a:ext cx="9144000" cy="6998971"/>
          </a:xfrm>
          <a:prstGeom prst="rect">
            <a:avLst/>
          </a:prstGeom>
          <a:solidFill>
            <a:srgbClr val="48CE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9045" y="625755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PYTHON 101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5019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LEARNING OBJECTIVES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045" y="2023409"/>
            <a:ext cx="7952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Discover </a:t>
            </a:r>
            <a:r>
              <a:rPr lang="en-US" sz="2000" dirty="0"/>
              <a:t>the history of Python and how it compares to other programming languages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endParaRPr lang="en-US" sz="2000" dirty="0" smtClean="0"/>
          </a:p>
          <a:p>
            <a:pPr marL="342900" indent="-342900">
              <a:buFont typeface="Wingdings" charset="2"/>
              <a:buChar char=""/>
            </a:pPr>
            <a:r>
              <a:rPr lang="en-US" sz="2000" dirty="0" smtClean="0"/>
              <a:t>Touch </a:t>
            </a:r>
            <a:r>
              <a:rPr lang="en-US" sz="2000" dirty="0"/>
              <a:t>on fundamental Python programming </a:t>
            </a:r>
            <a:r>
              <a:rPr lang="en-US" sz="2000" dirty="0" smtClean="0"/>
              <a:t>techniques and tools.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Discuss its applications in data </a:t>
            </a:r>
            <a:r>
              <a:rPr lang="en-US" sz="2000" dirty="0" smtClean="0"/>
              <a:t>science </a:t>
            </a:r>
            <a:r>
              <a:rPr lang="en-US" sz="2000" dirty="0"/>
              <a:t>and the types of problems it can solve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See where Python programming fits into the data workflow.</a:t>
            </a:r>
          </a:p>
          <a:p>
            <a:pPr marL="342900" indent="-342900">
              <a:buFont typeface="Wingdings" charset="2"/>
              <a:buChar char=""/>
            </a:pPr>
            <a:r>
              <a:rPr lang="en-US" sz="2000" dirty="0"/>
              <a:t>Apply your new skills to solve a real-world problem with Python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5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9045" y="1315523"/>
            <a:ext cx="3389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WHY PYTHON?</a:t>
            </a:r>
            <a:endParaRPr lang="en-US" sz="4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9045" y="2023409"/>
            <a:ext cx="7952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Created for simplicity and readability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Rapid prototyping, ease of production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/>
              <a:t>Open source, importable </a:t>
            </a:r>
            <a:r>
              <a:rPr lang="en-US" sz="2000" dirty="0" smtClean="0"/>
              <a:t>libraries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Broad range of applications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"/>
            </a:pPr>
            <a:r>
              <a:rPr lang="en-US" sz="2000" dirty="0" smtClean="0"/>
              <a:t>Fast growing community</a:t>
            </a:r>
          </a:p>
          <a:p>
            <a:pPr marL="342900" indent="-342900">
              <a:buFont typeface="Wingdings" panose="05000000000000000000" pitchFamily="2" charset="2"/>
              <a:buChar char=""/>
            </a:pPr>
            <a:endParaRPr lang="en-US" sz="2000" dirty="0" smtClean="0"/>
          </a:p>
        </p:txBody>
      </p:sp>
      <p:sp>
        <p:nvSpPr>
          <p:cNvPr id="9" name="Rounded Rectangular Callout 8"/>
          <p:cNvSpPr/>
          <p:nvPr/>
        </p:nvSpPr>
        <p:spPr>
          <a:xfrm>
            <a:off x="5054168" y="3458694"/>
            <a:ext cx="2871216" cy="1722120"/>
          </a:xfrm>
          <a:prstGeom prst="wedgeRoundRectCallout">
            <a:avLst>
              <a:gd name="adj1" fmla="val 22077"/>
              <a:gd name="adj2" fmla="val 63576"/>
              <a:gd name="adj3" fmla="val 16667"/>
            </a:avLst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62956" y="3750623"/>
            <a:ext cx="245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Founded by </a:t>
            </a:r>
          </a:p>
          <a:p>
            <a:pPr algn="ctr"/>
            <a:r>
              <a:rPr lang="en-US" sz="2000" dirty="0" smtClean="0"/>
              <a:t>Guido van Rossum </a:t>
            </a:r>
          </a:p>
          <a:p>
            <a:pPr algn="ctr"/>
            <a:r>
              <a:rPr lang="en-US" sz="2000" dirty="0" smtClean="0"/>
              <a:t>in 1991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16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448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TOOLS DO DATA SCIENTISTS USE? 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2048257" y="2178858"/>
            <a:ext cx="6377584" cy="3993342"/>
          </a:xfrm>
          <a:prstGeom prst="wedgeRoundRectCallout">
            <a:avLst>
              <a:gd name="adj1" fmla="val 22077"/>
              <a:gd name="adj2" fmla="val 63576"/>
              <a:gd name="adj3" fmla="val 16667"/>
            </a:avLst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96032" y="2228842"/>
            <a:ext cx="515951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Beautiful is better than ugly.</a:t>
            </a:r>
            <a:br>
              <a:rPr lang="en-US" sz="1300" dirty="0"/>
            </a:br>
            <a:r>
              <a:rPr lang="en-US" sz="1300" dirty="0"/>
              <a:t>Explicit is better than implicit.</a:t>
            </a:r>
            <a:br>
              <a:rPr lang="en-US" sz="1300" dirty="0"/>
            </a:br>
            <a:r>
              <a:rPr lang="en-US" sz="1300" dirty="0"/>
              <a:t>Simple is better than complex.</a:t>
            </a:r>
            <a:br>
              <a:rPr lang="en-US" sz="1300" dirty="0"/>
            </a:br>
            <a:r>
              <a:rPr lang="en-US" sz="1300" dirty="0"/>
              <a:t>Complex is better than complicated.</a:t>
            </a:r>
            <a:br>
              <a:rPr lang="en-US" sz="1300" dirty="0"/>
            </a:br>
            <a:r>
              <a:rPr lang="en-US" sz="1300" dirty="0"/>
              <a:t>Flat is better than nested.</a:t>
            </a:r>
            <a:br>
              <a:rPr lang="en-US" sz="1300" dirty="0"/>
            </a:br>
            <a:r>
              <a:rPr lang="en-US" sz="1300" dirty="0"/>
              <a:t>Sparse is better than dense.</a:t>
            </a:r>
            <a:br>
              <a:rPr lang="en-US" sz="1300" dirty="0"/>
            </a:br>
            <a:r>
              <a:rPr lang="en-US" sz="1300" dirty="0"/>
              <a:t>Readability counts.</a:t>
            </a:r>
            <a:br>
              <a:rPr lang="en-US" sz="1300" dirty="0"/>
            </a:br>
            <a:r>
              <a:rPr lang="en-US" sz="1300" dirty="0"/>
              <a:t>Special cases aren't special enough to break the rules.</a:t>
            </a:r>
            <a:br>
              <a:rPr lang="en-US" sz="1300" dirty="0"/>
            </a:br>
            <a:r>
              <a:rPr lang="en-US" sz="1300" dirty="0"/>
              <a:t>Although practicality beats purity.</a:t>
            </a:r>
            <a:br>
              <a:rPr lang="en-US" sz="1300" dirty="0"/>
            </a:br>
            <a:r>
              <a:rPr lang="en-US" sz="1300" dirty="0"/>
              <a:t>Errors should never pass silently.</a:t>
            </a:r>
            <a:br>
              <a:rPr lang="en-US" sz="1300" dirty="0"/>
            </a:br>
            <a:r>
              <a:rPr lang="en-US" sz="1300" dirty="0"/>
              <a:t>Unless explicitly silenced.</a:t>
            </a:r>
            <a:br>
              <a:rPr lang="en-US" sz="1300" dirty="0"/>
            </a:br>
            <a:r>
              <a:rPr lang="en-US" sz="1300" dirty="0"/>
              <a:t>In the face of ambiguity, refuse the temptation to guess.</a:t>
            </a:r>
            <a:br>
              <a:rPr lang="en-US" sz="1300" dirty="0"/>
            </a:br>
            <a:r>
              <a:rPr lang="en-US" sz="1300" dirty="0"/>
              <a:t>There should be one—and preferably only one—obvious way to do it.</a:t>
            </a:r>
            <a:br>
              <a:rPr lang="en-US" sz="1300" dirty="0"/>
            </a:br>
            <a:r>
              <a:rPr lang="en-US" sz="1300" dirty="0"/>
              <a:t>Although that way may not be obvious at first unless you're Dutch.</a:t>
            </a:r>
            <a:br>
              <a:rPr lang="en-US" sz="1300" dirty="0"/>
            </a:br>
            <a:r>
              <a:rPr lang="en-US" sz="1300" dirty="0"/>
              <a:t>Now is better than never.</a:t>
            </a:r>
            <a:br>
              <a:rPr lang="en-US" sz="1300" dirty="0"/>
            </a:br>
            <a:r>
              <a:rPr lang="en-US" sz="1300" dirty="0"/>
              <a:t>Although never is often better than </a:t>
            </a:r>
            <a:r>
              <a:rPr lang="en-US" sz="1300" b="1" dirty="0"/>
              <a:t>right</a:t>
            </a:r>
            <a:r>
              <a:rPr lang="en-US" sz="1300" dirty="0"/>
              <a:t> now.</a:t>
            </a:r>
            <a:br>
              <a:rPr lang="en-US" sz="1300" dirty="0"/>
            </a:br>
            <a:r>
              <a:rPr lang="en-US" sz="1300" dirty="0"/>
              <a:t>If the implementation is hard to explain, it's a bad idea.</a:t>
            </a:r>
            <a:br>
              <a:rPr lang="en-US" sz="1300" dirty="0"/>
            </a:br>
            <a:r>
              <a:rPr lang="en-US" sz="1300" dirty="0"/>
              <a:t>If the implementation is easy to explain, it may be a good idea.</a:t>
            </a:r>
            <a:br>
              <a:rPr lang="en-US" sz="1300" dirty="0"/>
            </a:br>
            <a:r>
              <a:rPr lang="en-US" sz="1300" dirty="0"/>
              <a:t>Namespaces are one honking great idea—let's do more of those!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045" y="1315523"/>
            <a:ext cx="3627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ZEN OF PYTHON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189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PYTHON?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1"/>
            <a:ext cx="9144000" cy="49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PYTHON?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61" y="1272833"/>
            <a:ext cx="2857500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20324"/>
            <a:ext cx="7790611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89045" y="637947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9045" y="6454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PYTHON?</a:t>
            </a:r>
            <a:endParaRPr lang="en-US" sz="2000" b="1" dirty="0"/>
          </a:p>
        </p:txBody>
      </p:sp>
      <p:sp>
        <p:nvSpPr>
          <p:cNvPr id="3" name="AutoShape 6" descr="Image result for rub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0" descr="Image result for sas logo"/>
          <p:cNvSpPr>
            <a:spLocks noChangeAspect="1" noChangeArrowheads="1"/>
          </p:cNvSpPr>
          <p:nvPr/>
        </p:nvSpPr>
        <p:spPr bwMode="auto">
          <a:xfrm>
            <a:off x="1694687" y="-1483"/>
            <a:ext cx="1699387" cy="7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118723"/>
            <a:ext cx="6129021" cy="19162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6338" y="1093107"/>
            <a:ext cx="722249" cy="319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89" y="2913054"/>
            <a:ext cx="6119495" cy="29740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29339" y="2913054"/>
            <a:ext cx="722249" cy="342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62" y="5826124"/>
            <a:ext cx="6129022" cy="8412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89045" y="1077791"/>
            <a:ext cx="7952104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89218" y="5802456"/>
            <a:ext cx="722249" cy="342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67" y="6264729"/>
            <a:ext cx="85481" cy="2363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89726" y="6248021"/>
            <a:ext cx="90924" cy="2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5097</TotalTime>
  <Words>680</Words>
  <Application>Microsoft Office PowerPoint</Application>
  <PresentationFormat>On-screen Show (4:3)</PresentationFormat>
  <Paragraphs>188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Lucida Grande</vt:lpstr>
      <vt:lpstr>News706 BT</vt:lpstr>
      <vt:lpstr>Times New Roman</vt:lpstr>
      <vt:lpstr>Wingdings</vt:lpstr>
      <vt:lpstr>ヒラギノ角ゴ ProN W3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Jon-Cody Sokoll</dc:creator>
  <cp:lastModifiedBy>Sokoll, Jon-Cody</cp:lastModifiedBy>
  <cp:revision>75</cp:revision>
  <dcterms:created xsi:type="dcterms:W3CDTF">2016-10-29T15:35:35Z</dcterms:created>
  <dcterms:modified xsi:type="dcterms:W3CDTF">2018-07-05T22:00:24Z</dcterms:modified>
</cp:coreProperties>
</file>